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25"/>
  </p:notesMasterIdLst>
  <p:handoutMasterIdLst>
    <p:handoutMasterId r:id="rId26"/>
  </p:handoutMasterIdLst>
  <p:sldIdLst>
    <p:sldId id="260" r:id="rId2"/>
    <p:sldId id="371" r:id="rId3"/>
    <p:sldId id="385" r:id="rId4"/>
    <p:sldId id="372" r:id="rId5"/>
    <p:sldId id="382" r:id="rId6"/>
    <p:sldId id="383" r:id="rId7"/>
    <p:sldId id="388" r:id="rId8"/>
    <p:sldId id="391" r:id="rId9"/>
    <p:sldId id="399" r:id="rId10"/>
    <p:sldId id="384" r:id="rId11"/>
    <p:sldId id="374" r:id="rId12"/>
    <p:sldId id="393" r:id="rId13"/>
    <p:sldId id="394" r:id="rId14"/>
    <p:sldId id="398" r:id="rId15"/>
    <p:sldId id="395" r:id="rId16"/>
    <p:sldId id="396" r:id="rId17"/>
    <p:sldId id="397" r:id="rId18"/>
    <p:sldId id="400" r:id="rId19"/>
    <p:sldId id="402" r:id="rId20"/>
    <p:sldId id="387" r:id="rId21"/>
    <p:sldId id="323" r:id="rId22"/>
    <p:sldId id="273" r:id="rId23"/>
    <p:sldId id="390" r:id="rId24"/>
  </p:sldIdLst>
  <p:sldSz cx="12193588" cy="6858000"/>
  <p:notesSz cx="6858000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5C037CC7-B758-43E0-B892-97F556A3B4CF}">
          <p14:sldIdLst>
            <p14:sldId id="260"/>
            <p14:sldId id="371"/>
            <p14:sldId id="385"/>
            <p14:sldId id="372"/>
            <p14:sldId id="382"/>
            <p14:sldId id="383"/>
            <p14:sldId id="388"/>
            <p14:sldId id="391"/>
            <p14:sldId id="399"/>
            <p14:sldId id="384"/>
            <p14:sldId id="374"/>
            <p14:sldId id="393"/>
            <p14:sldId id="394"/>
            <p14:sldId id="398"/>
            <p14:sldId id="395"/>
            <p14:sldId id="396"/>
            <p14:sldId id="397"/>
            <p14:sldId id="400"/>
            <p14:sldId id="402"/>
            <p14:sldId id="387"/>
            <p14:sldId id="323"/>
            <p14:sldId id="273"/>
            <p14:sldId id="3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00325F"/>
    <a:srgbClr val="005493"/>
    <a:srgbClr val="C9C4BD"/>
    <a:srgbClr val="B61026"/>
    <a:srgbClr val="D85406"/>
    <a:srgbClr val="731425"/>
    <a:srgbClr val="B50F26"/>
    <a:srgbClr val="0047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5" autoAdjust="0"/>
    <p:restoredTop sz="85698" autoAdjust="0"/>
  </p:normalViewPr>
  <p:slideViewPr>
    <p:cSldViewPr snapToObjects="1">
      <p:cViewPr varScale="1">
        <p:scale>
          <a:sx n="99" d="100"/>
          <a:sy n="99" d="100"/>
        </p:scale>
        <p:origin x="954" y="72"/>
      </p:cViewPr>
      <p:guideLst>
        <p:guide orient="horz" pos="2160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5" y="1"/>
            <a:ext cx="2971800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4C039B7E-12BB-1C49-AAD5-85F9101F190D}" type="datetimeFigureOut">
              <a:rPr lang="de-DE" smtClean="0"/>
              <a:pPr/>
              <a:t>22.02.2024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71800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5" y="9428584"/>
            <a:ext cx="2971800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025F3B9D-A4B1-754F-801C-E7ABCFDCD2F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5" y="1"/>
            <a:ext cx="2971800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5368E9C1-255A-2A4B-B0F4-AADD356B0144}" type="datetimeFigureOut">
              <a:rPr lang="de-DE" smtClean="0"/>
              <a:pPr/>
              <a:t>22.02.2024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3" y="744538"/>
            <a:ext cx="66198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15155"/>
            <a:ext cx="5486400" cy="4466987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71800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5" y="9428584"/>
            <a:ext cx="2971800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2BD9D919-A04C-454A-A232-30865D4F8E7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D919-A04C-454A-A232-30865D4F8E72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6537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D9D919-A04C-454A-A232-30865D4F8E7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184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D919-A04C-454A-A232-30865D4F8E72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7615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D919-A04C-454A-A232-30865D4F8E72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1316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D919-A04C-454A-A232-30865D4F8E72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800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D919-A04C-454A-A232-30865D4F8E72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7296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D919-A04C-454A-A232-30865D4F8E72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1055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D919-A04C-454A-A232-30865D4F8E72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3004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D919-A04C-454A-A232-30865D4F8E72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7253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D919-A04C-454A-A232-30865D4F8E72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2332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D919-A04C-454A-A232-30865D4F8E72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7693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D919-A04C-454A-A232-30865D4F8E72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8023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D919-A04C-454A-A232-30865D4F8E72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4408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D919-A04C-454A-A232-30865D4F8E72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98780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D919-A04C-454A-A232-30865D4F8E72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11636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D919-A04C-454A-A232-30865D4F8E72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4867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D919-A04C-454A-A232-30865D4F8E72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407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D919-A04C-454A-A232-30865D4F8E72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9353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D919-A04C-454A-A232-30865D4F8E72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0621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D919-A04C-454A-A232-30865D4F8E72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5835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D919-A04C-454A-A232-30865D4F8E72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9997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D9D919-A04C-454A-A232-30865D4F8E7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555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D9D919-A04C-454A-A232-30865D4F8E7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120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324000" y="325395"/>
            <a:ext cx="11521500" cy="6102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lnSpc>
                <a:spcPts val="4600"/>
              </a:lnSpc>
              <a:defRPr sz="3800" b="0" i="0" baseline="0">
                <a:solidFill>
                  <a:srgbClr val="00559D"/>
                </a:solidFill>
                <a:latin typeface="+mj-lt"/>
                <a:cs typeface="Arial"/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946116"/>
            <a:ext cx="11521500" cy="76677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000" b="0" i="0">
                <a:solidFill>
                  <a:srgbClr val="00325F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de-DE" dirty="0"/>
              <a:t>Untertitel bearbeiten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324000" y="1836000"/>
            <a:ext cx="11521500" cy="44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/>
          <a:lstStyle>
            <a:lvl1pPr algn="ctr">
              <a:buNone/>
              <a:defRPr sz="1600" i="0" baseline="0">
                <a:latin typeface="+mn-lt"/>
                <a:cs typeface="Arial"/>
              </a:defRPr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Bild durch Klicken auf das Symbol hinzufügen.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6AB2ADDD-2E5F-4642-8565-70FAEC56F63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Datum</a:t>
            </a:r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031762CF-6584-44E1-86FF-415EA31281B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BBC8F3C5-3AA4-4BEA-BB2B-197D3C638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le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4EB152F-5A9D-47D9-8224-9484ACE24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Datum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254924-C4BB-43BE-96DB-9795D93B7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CC1F68-8C51-483B-BDAD-39DC49F62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584000" y="2735254"/>
            <a:ext cx="9000000" cy="346873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000" b="0" i="0" baseline="0">
                <a:solidFill>
                  <a:srgbClr val="00325F"/>
                </a:solidFill>
                <a:latin typeface="+mn-lt"/>
                <a:cs typeface="Arial"/>
              </a:defRPr>
            </a:lvl1pPr>
            <a:lvl2pPr marL="216000" indent="-216000">
              <a:lnSpc>
                <a:spcPts val="2600"/>
              </a:lnSpc>
              <a:buClr>
                <a:srgbClr val="00325F"/>
              </a:buClr>
              <a:buSzPct val="120000"/>
              <a:buFont typeface="Symbol" pitchFamily="18" charset="2"/>
              <a:buChar char="-"/>
              <a:defRPr sz="2000">
                <a:solidFill>
                  <a:srgbClr val="00325F"/>
                </a:solidFill>
                <a:latin typeface="+mn-lt"/>
              </a:defRPr>
            </a:lvl2pPr>
            <a:lvl3pPr marL="864000" indent="-216000">
              <a:lnSpc>
                <a:spcPts val="2300"/>
              </a:lnSpc>
              <a:buFont typeface="Arial" pitchFamily="34" charset="0"/>
              <a:buChar char="–"/>
              <a:defRPr sz="1800" baseline="0">
                <a:latin typeface="Arial" pitchFamily="34" charset="0"/>
              </a:defRPr>
            </a:lvl3pPr>
            <a:lvl4pPr marL="1296000" indent="-216000">
              <a:lnSpc>
                <a:spcPts val="2300"/>
              </a:lnSpc>
              <a:buFont typeface="Arial" pitchFamily="34" charset="0"/>
              <a:buChar char="•"/>
              <a:defRPr sz="1800">
                <a:latin typeface="Arial" pitchFamily="34" charset="0"/>
              </a:defRPr>
            </a:lvl4pPr>
            <a:lvl5pPr marL="1728000" indent="-216000">
              <a:lnSpc>
                <a:spcPts val="2300"/>
              </a:lnSpc>
              <a:buFont typeface="Arial" pitchFamily="34" charset="0"/>
              <a:buChar char="–"/>
              <a:defRPr sz="1800">
                <a:latin typeface="Arial" pitchFamily="34" charset="0"/>
              </a:defRPr>
            </a:lvl5pPr>
          </a:lstStyle>
          <a:p>
            <a:pPr lvl="0"/>
            <a:r>
              <a:rPr lang="de-DE"/>
              <a:t>Fließtext Segoe erste </a:t>
            </a:r>
            <a:r>
              <a:rPr lang="de-DE" dirty="0"/>
              <a:t>Ebene, durch Klicken bearbeiten</a:t>
            </a:r>
          </a:p>
          <a:p>
            <a:pPr lvl="1"/>
            <a:r>
              <a:rPr lang="de-DE" dirty="0"/>
              <a:t>2. Textebene (Listendarstellung) durch Verwenden der ‚Einrücken-Taste‘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B10777-CCC7-4788-8DDB-56FBA5C7D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41E55F-CE70-4F46-8A98-BCF5012A83B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Datum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EDB599-E769-4487-AA7B-01E341F9F2B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4EB5BC-032F-4E56-AFA0-B77B0F0F81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folie Alternativ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324000" y="5364608"/>
            <a:ext cx="11521500" cy="6102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lnSpc>
                <a:spcPts val="4600"/>
              </a:lnSpc>
              <a:defRPr sz="3800" b="0" i="0" baseline="0">
                <a:solidFill>
                  <a:srgbClr val="00559D"/>
                </a:solidFill>
                <a:latin typeface="+mj-lt"/>
                <a:cs typeface="Arial"/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985328"/>
            <a:ext cx="11521500" cy="396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000" b="0" i="0">
                <a:solidFill>
                  <a:srgbClr val="00325F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de-DE" dirty="0"/>
              <a:t>Untertitel bearbeiten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3588" cy="47971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/>
          <a:lstStyle>
            <a:lvl1pPr algn="ctr">
              <a:buNone/>
              <a:defRPr sz="1600" i="0" baseline="0">
                <a:latin typeface="+mn-lt"/>
                <a:cs typeface="Arial"/>
              </a:defRPr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Bild durch Klicken auf das Symbol hinzufügen.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B221D37-3C7F-4F54-A7B6-3F0D2458DEA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Datum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E8CE9B4-8E7A-40DC-9044-65CFFDA97C3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8225E27-6D80-406F-8700-FD384698AC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6499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584000" y="1968481"/>
            <a:ext cx="9000000" cy="1350981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lnSpc>
                <a:spcPts val="4600"/>
              </a:lnSpc>
              <a:defRPr sz="3800" b="0" i="0" baseline="0">
                <a:solidFill>
                  <a:srgbClr val="005493"/>
                </a:solidFill>
                <a:latin typeface="+mj-lt"/>
                <a:cs typeface="Arial"/>
              </a:defRPr>
            </a:lvl1pPr>
          </a:lstStyle>
          <a:p>
            <a:r>
              <a:rPr lang="de-DE" dirty="0"/>
              <a:t>Headline bearbeiten</a:t>
            </a:r>
            <a:br>
              <a:rPr lang="de-DE" dirty="0"/>
            </a:br>
            <a:r>
              <a:rPr lang="de-DE" dirty="0"/>
              <a:t>2. Zeile Headline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84000" y="3319461"/>
            <a:ext cx="9000000" cy="8143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000" b="0" i="0" baseline="0">
                <a:solidFill>
                  <a:srgbClr val="00325F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de-DE" dirty="0"/>
              <a:t>Subheadline bearbeiten</a:t>
            </a:r>
          </a:p>
          <a:p>
            <a:pPr lvl="0"/>
            <a:r>
              <a:rPr lang="de-DE" dirty="0"/>
              <a:t>2. Zeile Subheadline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15838B6-11D6-4414-9C5F-2D6FB283CD3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Datum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4CC03E4-6986-45F2-9B5F-B7D140BEEC3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825A665-3048-4197-A739-649B1AC5048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84000" y="1482707"/>
            <a:ext cx="9000000" cy="8143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000" b="0" i="0" baseline="0">
                <a:solidFill>
                  <a:srgbClr val="00325F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de-DE" dirty="0"/>
              <a:t>Subheadline bearbeiten</a:t>
            </a:r>
          </a:p>
          <a:p>
            <a:pPr lvl="0"/>
            <a:r>
              <a:rPr lang="de-DE" dirty="0"/>
              <a:t>2. Zeile Subheadline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605A9C-DA61-424E-9E79-D5B0D0AF6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DD89D19-93DF-407D-94D6-A10AA320A0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584000" y="2462400"/>
            <a:ext cx="9000000" cy="38160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6649C3-9B3C-46AF-BA5D-678F5DDD719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Datum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E784C1E-1C3B-4697-B226-C3056148359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41130AEB-53AE-4FBB-9C13-BEB4B4A70F7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_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84000" y="1482707"/>
            <a:ext cx="4212000" cy="8143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000" b="0" i="0" baseline="0">
                <a:solidFill>
                  <a:srgbClr val="00325F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de-DE" dirty="0"/>
              <a:t>Subheadline bearbeiten</a:t>
            </a:r>
          </a:p>
          <a:p>
            <a:pPr lvl="0"/>
            <a:r>
              <a:rPr lang="de-DE" dirty="0"/>
              <a:t>2. Zeile Subheadline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5940000" y="434935"/>
            <a:ext cx="5904000" cy="58531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/>
          <a:lstStyle>
            <a:lvl1pPr algn="ctr">
              <a:buNone/>
              <a:defRPr sz="1600">
                <a:latin typeface="+mn-lt"/>
                <a:cs typeface="Arial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704A55-2A38-4CC0-B1B0-72D9517B3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432000"/>
            <a:ext cx="4212000" cy="936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CE7E433-890C-44AA-B0C8-F88C15247A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84000" y="2462213"/>
            <a:ext cx="4212000" cy="382589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15" name="Datumsplatzhalter 14">
            <a:extLst>
              <a:ext uri="{FF2B5EF4-FFF2-40B4-BE49-F238E27FC236}">
                <a16:creationId xmlns:a16="http://schemas.microsoft.com/office/drawing/2014/main" id="{127C7B65-42F6-4A8B-BFE7-AC6AFF0F15B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Datum</a:t>
            </a:r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F094C5BC-B83A-4747-B65D-A7618244C4C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E8119B5E-5B84-4530-B562-7D1963DCE96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_Bild-qu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84000" y="4476773"/>
            <a:ext cx="9000000" cy="3762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000" b="0" i="0" baseline="0">
                <a:solidFill>
                  <a:srgbClr val="00325F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de-DE" dirty="0"/>
              <a:t>Subheadline bearbeiten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584000" y="434935"/>
            <a:ext cx="9000000" cy="30305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/>
          <a:lstStyle>
            <a:lvl1pPr algn="ctr">
              <a:buNone/>
              <a:defRPr sz="1600">
                <a:latin typeface="+mn-lt"/>
                <a:cs typeface="Arial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9E2298B-FEDC-4E5D-A69E-74BF57DB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3794400"/>
            <a:ext cx="9000000" cy="468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F0432E6-F543-444B-AE38-F2B469D19B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84000" y="5086351"/>
            <a:ext cx="9000000" cy="11916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F4D48CC-C644-4899-AA57-30F4A896C17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Datum</a:t>
            </a:r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5AA8625E-9023-4732-A120-40582ADF90C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1A71209E-7F6B-47E9-9C55-C55DF21EC3E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grammplatzhalter 15"/>
          <p:cNvSpPr>
            <a:spLocks noGrp="1"/>
          </p:cNvSpPr>
          <p:nvPr>
            <p:ph type="chart" sz="quarter" idx="15"/>
          </p:nvPr>
        </p:nvSpPr>
        <p:spPr>
          <a:xfrm>
            <a:off x="1584000" y="1566863"/>
            <a:ext cx="9000000" cy="4162456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</a:lstStyle>
          <a:p>
            <a:r>
              <a:rPr lang="de-DE" sz="1800" smtClean="0"/>
              <a:t>Diagramm durch Klicken auf Symbol hinzufügen</a:t>
            </a:r>
            <a:endParaRPr lang="de-DE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584000" y="5802346"/>
            <a:ext cx="9000000" cy="49229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 i="0" baseline="0">
                <a:solidFill>
                  <a:srgbClr val="00325F"/>
                </a:solidFill>
                <a:latin typeface="+mn-lt"/>
                <a:cs typeface="Arial"/>
              </a:defRPr>
            </a:lvl1pPr>
            <a:lvl2pPr marL="216000" indent="-216000">
              <a:lnSpc>
                <a:spcPts val="2300"/>
              </a:lnSpc>
              <a:buClr>
                <a:srgbClr val="00325F"/>
              </a:buClr>
              <a:buSzPct val="120000"/>
              <a:buFont typeface="Symbol" pitchFamily="18" charset="2"/>
              <a:buChar char="-"/>
              <a:defRPr sz="1800">
                <a:solidFill>
                  <a:srgbClr val="00325F"/>
                </a:solidFill>
                <a:latin typeface="+mn-lt"/>
              </a:defRPr>
            </a:lvl2pPr>
            <a:lvl3pPr marL="864000" indent="-216000">
              <a:lnSpc>
                <a:spcPts val="2300"/>
              </a:lnSpc>
              <a:buFont typeface="Arial" pitchFamily="34" charset="0"/>
              <a:buChar char="–"/>
              <a:defRPr sz="1800" baseline="0">
                <a:latin typeface="Arial" pitchFamily="34" charset="0"/>
              </a:defRPr>
            </a:lvl3pPr>
            <a:lvl4pPr marL="1296000" indent="-216000">
              <a:lnSpc>
                <a:spcPts val="2300"/>
              </a:lnSpc>
              <a:buFont typeface="Arial" pitchFamily="34" charset="0"/>
              <a:buChar char="•"/>
              <a:defRPr sz="1800">
                <a:latin typeface="Arial" pitchFamily="34" charset="0"/>
              </a:defRPr>
            </a:lvl4pPr>
            <a:lvl5pPr marL="1728000" indent="-216000">
              <a:lnSpc>
                <a:spcPts val="2300"/>
              </a:lnSpc>
              <a:buFont typeface="Arial" pitchFamily="34" charset="0"/>
              <a:buChar char="–"/>
              <a:defRPr sz="1800">
                <a:latin typeface="Arial" pitchFamily="34" charset="0"/>
              </a:defRPr>
            </a:lvl5pPr>
          </a:lstStyle>
          <a:p>
            <a:pPr lvl="0"/>
            <a:r>
              <a:rPr lang="de-DE" dirty="0"/>
              <a:t>Fließtext erste Ebene, durch Klicken bearbeiten</a:t>
            </a:r>
            <a:br>
              <a:rPr lang="de-DE" dirty="0"/>
            </a:br>
            <a:r>
              <a:rPr lang="de-DE" dirty="0"/>
              <a:t>2. Zeile Bildunterschrift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1FCCDE-CE93-410F-B5E9-5749FD148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C46452-E881-41D2-B5EB-2AE6320ADE4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Datum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3E5D26-8CFE-4B17-851E-4EA650671CB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BFD1D0-EA02-4DD0-BC14-4434ECA6A6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584000" y="5802346"/>
            <a:ext cx="10260000" cy="49229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 i="0" baseline="0">
                <a:solidFill>
                  <a:srgbClr val="00325F"/>
                </a:solidFill>
                <a:latin typeface="+mn-lt"/>
                <a:cs typeface="Arial"/>
              </a:defRPr>
            </a:lvl1pPr>
            <a:lvl2pPr marL="216000" indent="-216000">
              <a:lnSpc>
                <a:spcPts val="2300"/>
              </a:lnSpc>
              <a:buClr>
                <a:srgbClr val="00325F"/>
              </a:buClr>
              <a:buSzPct val="120000"/>
              <a:buFont typeface="Symbol" pitchFamily="18" charset="2"/>
              <a:buChar char="-"/>
              <a:defRPr sz="1800">
                <a:solidFill>
                  <a:srgbClr val="00325F"/>
                </a:solidFill>
                <a:latin typeface="+mn-lt"/>
              </a:defRPr>
            </a:lvl2pPr>
            <a:lvl3pPr marL="864000" indent="-216000">
              <a:lnSpc>
                <a:spcPts val="2300"/>
              </a:lnSpc>
              <a:buFont typeface="Arial" pitchFamily="34" charset="0"/>
              <a:buChar char="–"/>
              <a:defRPr sz="1800" baseline="0">
                <a:latin typeface="Arial" pitchFamily="34" charset="0"/>
              </a:defRPr>
            </a:lvl3pPr>
            <a:lvl4pPr marL="1296000" indent="-216000">
              <a:lnSpc>
                <a:spcPts val="2300"/>
              </a:lnSpc>
              <a:buFont typeface="Arial" pitchFamily="34" charset="0"/>
              <a:buChar char="•"/>
              <a:defRPr sz="1800">
                <a:latin typeface="Arial" pitchFamily="34" charset="0"/>
              </a:defRPr>
            </a:lvl4pPr>
            <a:lvl5pPr marL="1728000" indent="-216000">
              <a:lnSpc>
                <a:spcPts val="2300"/>
              </a:lnSpc>
              <a:buFont typeface="Arial" pitchFamily="34" charset="0"/>
              <a:buChar char="–"/>
              <a:defRPr sz="1800">
                <a:latin typeface="Arial" pitchFamily="34" charset="0"/>
              </a:defRPr>
            </a:lvl5pPr>
          </a:lstStyle>
          <a:p>
            <a:pPr lvl="0"/>
            <a:r>
              <a:rPr lang="de-DE" dirty="0"/>
              <a:t>Fließtext erste Ebene, durch Klicken bearbeiten</a:t>
            </a:r>
            <a:br>
              <a:rPr lang="de-DE" dirty="0"/>
            </a:br>
            <a:r>
              <a:rPr lang="de-DE" dirty="0"/>
              <a:t>2. Zeile Bildunterschrift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584000" y="434935"/>
            <a:ext cx="10260000" cy="5221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/>
          <a:lstStyle>
            <a:lvl1pPr algn="ctr">
              <a:buNone/>
              <a:defRPr sz="1600">
                <a:latin typeface="+mn-lt"/>
                <a:cs typeface="Arial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7E852AD-02EA-4F6E-B81C-C59EA3B38B7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Datum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0ED20E-9185-4B9B-B16E-69BC8053217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F0D43A-D82A-4ABE-8CB2-2E04750BBE0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Bild vo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23999" y="5802346"/>
            <a:ext cx="11520000" cy="49229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 i="0" baseline="0">
                <a:solidFill>
                  <a:srgbClr val="00325F"/>
                </a:solidFill>
                <a:latin typeface="+mn-lt"/>
                <a:cs typeface="Arial"/>
              </a:defRPr>
            </a:lvl1pPr>
            <a:lvl2pPr marL="216000" indent="-216000">
              <a:lnSpc>
                <a:spcPts val="2300"/>
              </a:lnSpc>
              <a:buClr>
                <a:srgbClr val="00325F"/>
              </a:buClr>
              <a:buSzPct val="120000"/>
              <a:buFont typeface="Symbol" pitchFamily="18" charset="2"/>
              <a:buChar char="-"/>
              <a:defRPr sz="1800">
                <a:solidFill>
                  <a:srgbClr val="00325F"/>
                </a:solidFill>
                <a:latin typeface="+mn-lt"/>
              </a:defRPr>
            </a:lvl2pPr>
            <a:lvl3pPr marL="864000" indent="-216000">
              <a:lnSpc>
                <a:spcPts val="2300"/>
              </a:lnSpc>
              <a:buFont typeface="Arial" pitchFamily="34" charset="0"/>
              <a:buChar char="–"/>
              <a:defRPr sz="1800" baseline="0">
                <a:latin typeface="Arial" pitchFamily="34" charset="0"/>
              </a:defRPr>
            </a:lvl3pPr>
            <a:lvl4pPr marL="1296000" indent="-216000">
              <a:lnSpc>
                <a:spcPts val="2300"/>
              </a:lnSpc>
              <a:buFont typeface="Arial" pitchFamily="34" charset="0"/>
              <a:buChar char="•"/>
              <a:defRPr sz="1800">
                <a:latin typeface="Arial" pitchFamily="34" charset="0"/>
              </a:defRPr>
            </a:lvl4pPr>
            <a:lvl5pPr marL="1728000" indent="-216000">
              <a:lnSpc>
                <a:spcPts val="2300"/>
              </a:lnSpc>
              <a:buFont typeface="Arial" pitchFamily="34" charset="0"/>
              <a:buChar char="–"/>
              <a:defRPr sz="1800">
                <a:latin typeface="Arial" pitchFamily="34" charset="0"/>
              </a:defRPr>
            </a:lvl5pPr>
          </a:lstStyle>
          <a:p>
            <a:pPr lvl="0"/>
            <a:r>
              <a:rPr lang="de-DE" dirty="0"/>
              <a:t>Fließtext erste Ebene, durch Klicken bearbeiten</a:t>
            </a:r>
            <a:br>
              <a:rPr lang="de-DE" dirty="0"/>
            </a:br>
            <a:r>
              <a:rPr lang="de-DE" dirty="0"/>
              <a:t>2. Zeile Bildunterschrift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2193588" cy="5656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/>
          <a:lstStyle>
            <a:lvl1pPr algn="ctr">
              <a:buNone/>
              <a:defRPr sz="1600">
                <a:latin typeface="+mn-lt"/>
                <a:cs typeface="Arial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7E852AD-02EA-4F6E-B81C-C59EA3B38B7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Datum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0ED20E-9185-4B9B-B16E-69BC8053217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F0D43A-D82A-4ABE-8CB2-2E04750BBE0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888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324000" y="6372000"/>
            <a:ext cx="11521500" cy="1588"/>
          </a:xfrm>
          <a:prstGeom prst="line">
            <a:avLst/>
          </a:prstGeom>
          <a:ln w="6350" cap="flat">
            <a:solidFill>
              <a:srgbClr val="00325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elplatzhalter 10">
            <a:extLst>
              <a:ext uri="{FF2B5EF4-FFF2-40B4-BE49-F238E27FC236}">
                <a16:creationId xmlns:a16="http://schemas.microsoft.com/office/drawing/2014/main" id="{429D6300-579B-48C6-BB37-1DA636246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432000"/>
            <a:ext cx="9000000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Headline bearbeiten</a:t>
            </a:r>
            <a:br>
              <a:rPr lang="de-DE"/>
            </a:br>
            <a:r>
              <a:rPr lang="de-DE"/>
              <a:t>2. Zeile Headline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AB2FF65-DEF5-4CBB-A429-68E123675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4000" y="2462038"/>
            <a:ext cx="9000000" cy="381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Fließtext erste Ebene, durch Klicken bearbeiten</a:t>
            </a:r>
          </a:p>
          <a:p>
            <a:pPr lvl="1"/>
            <a:r>
              <a:rPr lang="de-DE"/>
              <a:t>2. Textebene (Listendarstellung) durch Verwenden der ‚Einrücken-Taste‘</a:t>
            </a:r>
            <a:endParaRPr lang="de-DE" dirty="0"/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5F4F0B4C-C686-4179-891D-D4C0BE94BC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6000" y="6408000"/>
            <a:ext cx="612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rgbClr val="00325F"/>
                </a:solidFill>
              </a:defRPr>
            </a:lvl1pPr>
          </a:lstStyle>
          <a:p>
            <a:r>
              <a:rPr lang="de-DE"/>
              <a:t>Datum</a:t>
            </a:r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324F61A8-E56D-4865-9459-74AFA1061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6000" y="6408000"/>
            <a:ext cx="9288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rgbClr val="00325F"/>
                </a:solidFill>
              </a:defRPr>
            </a:lvl1pPr>
          </a:lstStyle>
          <a:p>
            <a:endParaRPr lang="de-DE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4BB7025D-4AD3-465E-8DF7-CE14C2057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408000"/>
            <a:ext cx="252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rgbClr val="00325F"/>
                </a:solidFill>
              </a:defRPr>
            </a:lvl1pPr>
          </a:lstStyle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8" name="Grafik 17" descr="Logo-solo_1500px_transparent.png">
            <a:extLst>
              <a:ext uri="{FF2B5EF4-FFF2-40B4-BE49-F238E27FC236}">
                <a16:creationId xmlns:a16="http://schemas.microsoft.com/office/drawing/2014/main" id="{74E0079C-EE96-4365-A34F-284BB61027C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544" y="6433200"/>
            <a:ext cx="792000" cy="250218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8CC207E9-BD1D-4564-B849-43A8D263688A}"/>
              </a:ext>
            </a:extLst>
          </p:cNvPr>
          <p:cNvSpPr txBox="1"/>
          <p:nvPr userDrawn="1"/>
        </p:nvSpPr>
        <p:spPr>
          <a:xfrm flipH="1">
            <a:off x="1188000" y="6407999"/>
            <a:ext cx="108000" cy="14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800">
                <a:solidFill>
                  <a:srgbClr val="00325F"/>
                </a:solidFill>
                <a:latin typeface="+mn-lt"/>
                <a:cs typeface="Arial" pitchFamily="34" charset="0"/>
              </a:rPr>
              <a:t>|</a:t>
            </a:r>
            <a:endParaRPr lang="de-DE" sz="1050" dirty="0">
              <a:solidFill>
                <a:srgbClr val="00325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7" r:id="rId2"/>
    <p:sldLayoutId id="2147483670" r:id="rId3"/>
    <p:sldLayoutId id="2147483657" r:id="rId4"/>
    <p:sldLayoutId id="2147483668" r:id="rId5"/>
    <p:sldLayoutId id="2147483675" r:id="rId6"/>
    <p:sldLayoutId id="2147483671" r:id="rId7"/>
    <p:sldLayoutId id="2147483672" r:id="rId8"/>
    <p:sldLayoutId id="2147483676" r:id="rId9"/>
    <p:sldLayoutId id="2147483673" r:id="rId10"/>
    <p:sldLayoutId id="2147483674" r:id="rId11"/>
  </p:sldLayoutIdLst>
  <p:hf hdr="0"/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lang="de-DE" sz="2800" b="0" i="0" kern="1200" baseline="0" smtClean="0">
          <a:solidFill>
            <a:srgbClr val="005493"/>
          </a:solidFill>
          <a:latin typeface="+mj-lt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2300"/>
        </a:lnSpc>
        <a:spcBef>
          <a:spcPts val="0"/>
        </a:spcBef>
        <a:buFont typeface="Arial"/>
        <a:buNone/>
        <a:defRPr lang="de-DE" sz="1800" b="0" i="0" kern="1200" baseline="0" smtClean="0">
          <a:solidFill>
            <a:srgbClr val="00325F"/>
          </a:solidFill>
          <a:latin typeface="+mn-lt"/>
          <a:ea typeface="+mn-ea"/>
          <a:cs typeface="Arial"/>
        </a:defRPr>
      </a:lvl1pPr>
      <a:lvl2pPr marL="216000" indent="-216000" algn="l" defTabSz="457200" rtl="0" eaLnBrk="1" latinLnBrk="0" hangingPunct="1">
        <a:lnSpc>
          <a:spcPts val="2300"/>
        </a:lnSpc>
        <a:spcBef>
          <a:spcPct val="20000"/>
        </a:spcBef>
        <a:buFont typeface="Arial"/>
        <a:buChar char="–"/>
        <a:defRPr lang="de-DE" sz="1800" kern="1200" smtClean="0">
          <a:solidFill>
            <a:srgbClr val="00325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el 34">
            <a:extLst>
              <a:ext uri="{FF2B5EF4-FFF2-40B4-BE49-F238E27FC236}">
                <a16:creationId xmlns:a16="http://schemas.microsoft.com/office/drawing/2014/main" id="{83337E3B-61A6-48F6-9D34-FF1BAB48B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Kinder- und Jugendbeteiligung</a:t>
            </a:r>
            <a:endParaRPr lang="de-DE" dirty="0"/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CF365D94-9973-4CFE-A93C-320D225C1E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000" y="946116"/>
            <a:ext cx="11521500" cy="1402764"/>
          </a:xfrm>
        </p:spPr>
        <p:txBody>
          <a:bodyPr/>
          <a:lstStyle/>
          <a:p>
            <a:r>
              <a:rPr lang="de-DE" dirty="0" smtClean="0"/>
              <a:t>Möglichkeiten der Jugendbeteiligung hinsichtlich der kommunalen Verwaltung</a:t>
            </a:r>
            <a:endParaRPr lang="de-DE" dirty="0"/>
          </a:p>
          <a:p>
            <a:r>
              <a:rPr lang="de-DE" sz="1200" dirty="0" smtClean="0"/>
              <a:t>von </a:t>
            </a:r>
            <a:r>
              <a:rPr lang="de-DE" sz="1200" dirty="0"/>
              <a:t>der Servicestelle für Kinder- und Jugendbeteiligung in NRW</a:t>
            </a:r>
          </a:p>
          <a:p>
            <a:endParaRPr lang="de-DE" dirty="0"/>
          </a:p>
        </p:txBody>
      </p:sp>
      <p:pic>
        <p:nvPicPr>
          <p:cNvPr id="27" name="Bildplatzhalter 7" descr="LWL-Landeshaus-2010.jpg">
            <a:extLst>
              <a:ext uri="{FF2B5EF4-FFF2-40B4-BE49-F238E27FC236}">
                <a16:creationId xmlns:a16="http://schemas.microsoft.com/office/drawing/2014/main" id="{21E35CEC-78E5-4C9D-9A0D-A11DD16FFABD}"/>
              </a:ext>
            </a:extLst>
          </p:cNvPr>
          <p:cNvPicPr>
            <a:picLocks noGrp="1"/>
          </p:cNvPicPr>
          <p:nvPr>
            <p:ph type="pic" sz="quarter" idx="1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000" y="3501008"/>
            <a:ext cx="11521500" cy="2088232"/>
          </a:xfr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210" y="6402446"/>
            <a:ext cx="1022908" cy="431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00" y="-727106"/>
            <a:ext cx="8764826" cy="761451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210" y="6402446"/>
            <a:ext cx="1022908" cy="431632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8473058" y="548680"/>
            <a:ext cx="3249228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Das Würfelmodell </a:t>
            </a:r>
          </a:p>
          <a:p>
            <a:endParaRPr lang="de-DE" dirty="0" smtClean="0"/>
          </a:p>
          <a:p>
            <a:r>
              <a:rPr lang="de-DE" dirty="0" smtClean="0"/>
              <a:t>Zentrale </a:t>
            </a:r>
            <a:r>
              <a:rPr lang="de-DE" dirty="0"/>
              <a:t>Fragen:</a:t>
            </a:r>
          </a:p>
          <a:p>
            <a:endParaRPr lang="de-DE" dirty="0"/>
          </a:p>
          <a:p>
            <a:r>
              <a:rPr lang="de-DE" dirty="0"/>
              <a:t>Was zeichnet gute Kinder- und Jugendbeteiligung aus?</a:t>
            </a:r>
          </a:p>
          <a:p>
            <a:r>
              <a:rPr lang="de-DE" dirty="0"/>
              <a:t>Ein Modell für Partizipation</a:t>
            </a:r>
          </a:p>
          <a:p>
            <a:r>
              <a:rPr lang="de-DE" sz="1050" dirty="0"/>
              <a:t>Nach Stange</a:t>
            </a:r>
          </a:p>
        </p:txBody>
      </p:sp>
    </p:spTree>
    <p:extLst>
      <p:ext uri="{BB962C8B-B14F-4D97-AF65-F5344CB8AC3E}">
        <p14:creationId xmlns:p14="http://schemas.microsoft.com/office/powerpoint/2010/main" val="54786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5"/>
          </p:nvPr>
        </p:nvSpPr>
        <p:spPr>
          <a:xfrm>
            <a:off x="1583999" y="957532"/>
            <a:ext cx="9000000" cy="3816000"/>
          </a:xfrm>
        </p:spPr>
        <p:txBody>
          <a:bodyPr/>
          <a:lstStyle/>
          <a:p>
            <a:endParaRPr lang="de-DE" dirty="0"/>
          </a:p>
          <a:p>
            <a:r>
              <a:rPr lang="de-DE" dirty="0" smtClean="0"/>
              <a:t>Auf welchen Ebenen findet Beteiligung statt?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Individuelle Beteiligung im Einzelfall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Beteiligung bei Planung und Konzepten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Mitwirkungsrecht in Einrichtungen und Organisationen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Selbstorganisation in Vereinen, Gruppen und Einrichtungen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210" y="6402446"/>
            <a:ext cx="1022908" cy="431632"/>
          </a:xfrm>
          <a:prstGeom prst="rect">
            <a:avLst/>
          </a:prstGeom>
        </p:spPr>
      </p:pic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1584000" y="432000"/>
            <a:ext cx="9000000" cy="453905"/>
          </a:xfrm>
        </p:spPr>
        <p:txBody>
          <a:bodyPr/>
          <a:lstStyle/>
          <a:p>
            <a:r>
              <a:rPr lang="de-DE" dirty="0"/>
              <a:t>Die Beteiligungsrechte von </a:t>
            </a:r>
            <a:r>
              <a:rPr lang="de-DE" dirty="0" smtClean="0"/>
              <a:t>Kindern und </a:t>
            </a:r>
            <a:r>
              <a:rPr lang="de-DE" dirty="0"/>
              <a:t>Jugendlichen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1"/>
          <a:stretch/>
        </p:blipFill>
        <p:spPr>
          <a:xfrm>
            <a:off x="1368000" y="3960128"/>
            <a:ext cx="914400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210" y="6402446"/>
            <a:ext cx="1022908" cy="431632"/>
          </a:xfrm>
          <a:prstGeom prst="rect">
            <a:avLst/>
          </a:prstGeom>
        </p:spPr>
      </p:pic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1584000" y="432000"/>
            <a:ext cx="9000000" cy="453905"/>
          </a:xfrm>
        </p:spPr>
        <p:txBody>
          <a:bodyPr/>
          <a:lstStyle/>
          <a:p>
            <a:r>
              <a:rPr lang="de-DE" dirty="0" smtClean="0"/>
              <a:t>Beispiele</a:t>
            </a:r>
            <a:endParaRPr lang="de-DE" dirty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320362"/>
              </p:ext>
            </p:extLst>
          </p:nvPr>
        </p:nvGraphicFramePr>
        <p:xfrm>
          <a:off x="4089287" y="407576"/>
          <a:ext cx="3995737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PDF Document" r:id="rId5" imgW="3996000" imgH="5670000" progId="PowerPDF.Document">
                  <p:embed/>
                </p:oleObj>
              </mc:Choice>
              <mc:Fallback>
                <p:oleObj name="PDF Document" r:id="rId5" imgW="3996000" imgH="5670000" progId="Power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89287" y="407576"/>
                        <a:ext cx="3995737" cy="567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124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299" y="432000"/>
            <a:ext cx="3751401" cy="5254065"/>
          </a:xfr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210" y="6402446"/>
            <a:ext cx="1022908" cy="431632"/>
          </a:xfrm>
          <a:prstGeom prst="rect">
            <a:avLst/>
          </a:prstGeom>
        </p:spPr>
      </p:pic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1584000" y="432000"/>
            <a:ext cx="9000000" cy="453905"/>
          </a:xfrm>
        </p:spPr>
        <p:txBody>
          <a:bodyPr/>
          <a:lstStyle/>
          <a:p>
            <a:r>
              <a:rPr lang="de-DE" dirty="0" smtClean="0"/>
              <a:t>Beispiele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570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210" y="6402446"/>
            <a:ext cx="1022908" cy="431632"/>
          </a:xfrm>
          <a:prstGeom prst="rect">
            <a:avLst/>
          </a:prstGeom>
        </p:spPr>
      </p:pic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1584000" y="432000"/>
            <a:ext cx="9000000" cy="453905"/>
          </a:xfrm>
        </p:spPr>
        <p:txBody>
          <a:bodyPr/>
          <a:lstStyle/>
          <a:p>
            <a:r>
              <a:rPr lang="de-DE" sz="2400" dirty="0" smtClean="0"/>
              <a:t>Eigenständige Jugendpolitik in kommunaler Verantwortung</a:t>
            </a:r>
            <a:endParaRPr lang="de-DE" sz="24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5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63" t="12824" r="4833" b="-11062"/>
          <a:stretch/>
        </p:blipFill>
        <p:spPr>
          <a:xfrm>
            <a:off x="-1031998" y="893892"/>
            <a:ext cx="1213712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4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210" y="6402446"/>
            <a:ext cx="1022908" cy="431632"/>
          </a:xfrm>
          <a:prstGeom prst="rect">
            <a:avLst/>
          </a:prstGeom>
        </p:spPr>
      </p:pic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1584000" y="432000"/>
            <a:ext cx="9000000" cy="453905"/>
          </a:xfrm>
        </p:spPr>
        <p:txBody>
          <a:bodyPr/>
          <a:lstStyle/>
          <a:p>
            <a:r>
              <a:rPr lang="de-DE" dirty="0" smtClean="0"/>
              <a:t>Eigenständige Jugendpolitik in kommunaler Verantwortung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5"/>
          </p:nvPr>
        </p:nvSpPr>
        <p:spPr>
          <a:xfrm>
            <a:off x="1584000" y="1690506"/>
            <a:ext cx="9000000" cy="3816000"/>
          </a:xfrm>
        </p:spPr>
        <p:txBody>
          <a:bodyPr/>
          <a:lstStyle/>
          <a:p>
            <a:endParaRPr lang="de-DE" dirty="0"/>
          </a:p>
          <a:p>
            <a:r>
              <a:rPr lang="de-DE" dirty="0" smtClean="0"/>
              <a:t>Ziel</a:t>
            </a:r>
            <a:r>
              <a:rPr lang="de-DE" dirty="0"/>
              <a:t>: Entwicklung einer jugendgerechten Gesellschaft durch aktive Partizipation und Mitbestimmung </a:t>
            </a:r>
            <a:r>
              <a:rPr lang="de-DE" dirty="0" smtClean="0"/>
              <a:t>Jugendlicher </a:t>
            </a:r>
            <a:r>
              <a:rPr lang="de-DE" dirty="0"/>
              <a:t>in kommunalpolitischen Entscheidungen</a:t>
            </a:r>
            <a:r>
              <a:rPr lang="de-DE" dirty="0" smtClean="0"/>
              <a:t>.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</a:t>
            </a:r>
            <a:r>
              <a:rPr lang="de-DE" b="1" dirty="0"/>
              <a:t>Projektkommunen: </a:t>
            </a:r>
            <a:endParaRPr lang="de-DE" dirty="0"/>
          </a:p>
          <a:p>
            <a:r>
              <a:rPr lang="de-DE" dirty="0"/>
              <a:t>Insgesamt haben 34 Kommunen NRW-weit bei dem Projekt mitgemacht.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LWL-Landesjugendamt</a:t>
            </a:r>
            <a:r>
              <a:rPr lang="de-DE" dirty="0"/>
              <a:t>: 16 Projektkommunen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LVR-Landesjugendamt</a:t>
            </a:r>
            <a:r>
              <a:rPr lang="de-DE" dirty="0"/>
              <a:t>: 18 Projektkommunen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952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210" y="6402446"/>
            <a:ext cx="1022908" cy="431632"/>
          </a:xfrm>
          <a:prstGeom prst="rect">
            <a:avLst/>
          </a:prstGeom>
        </p:spPr>
      </p:pic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1584000" y="432000"/>
            <a:ext cx="9000000" cy="453905"/>
          </a:xfrm>
        </p:spPr>
        <p:txBody>
          <a:bodyPr/>
          <a:lstStyle/>
          <a:p>
            <a:r>
              <a:rPr lang="de-DE" dirty="0" smtClean="0"/>
              <a:t>Eigenständige Jugendpolitik in kommunaler Verantwortung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5"/>
          </p:nvPr>
        </p:nvSpPr>
        <p:spPr>
          <a:xfrm>
            <a:off x="1584000" y="1736175"/>
            <a:ext cx="9000000" cy="3816000"/>
          </a:xfrm>
        </p:spPr>
        <p:txBody>
          <a:bodyPr/>
          <a:lstStyle/>
          <a:p>
            <a:r>
              <a:rPr lang="de-DE" b="1" dirty="0" smtClean="0"/>
              <a:t>Handlungsprinzipien </a:t>
            </a:r>
            <a:r>
              <a:rPr lang="de-DE" b="1" dirty="0"/>
              <a:t>und -ziele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Darstellung </a:t>
            </a:r>
            <a:r>
              <a:rPr lang="de-DE" dirty="0"/>
              <a:t>der Ziele einer jugendgerechten Gesellschaft, die auf Partizipation, Integration und die Förderung der Vielfalt jugendlicher Lebenswelten abzielen.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Notwendigkeit der Einbindung aller relevanten Akteure (öffentliche und freie Träger, Politik, Verwaltung) zur Realisierung der Ziele</a:t>
            </a:r>
            <a:r>
              <a:rPr lang="de-DE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Betonung des gesetzlichen Auftrags und der pädagogischen Prinzipien der Jugendförderung</a:t>
            </a:r>
            <a:r>
              <a:rPr lang="de-DE" dirty="0" smtClean="0"/>
              <a:t>.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Unterstützung </a:t>
            </a:r>
            <a:r>
              <a:rPr lang="de-DE" dirty="0"/>
              <a:t>der Weiterentwicklung und strukturellen Verankerung jugendpolitischer Konzepte und Mitbestimmungsmöglichkeiten in den Kommunen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Aufbau </a:t>
            </a:r>
            <a:r>
              <a:rPr lang="de-DE" dirty="0"/>
              <a:t>eines NRW-weiten Netzwerkes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Offensive </a:t>
            </a:r>
            <a:r>
              <a:rPr lang="de-DE" dirty="0"/>
              <a:t>Weiterentwicklung einer beteiligungsorientierten Jugendhilfe und strukturelle Verankerung einer eigenständigen Jugendpolitik. 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898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210" y="6402446"/>
            <a:ext cx="1022908" cy="431632"/>
          </a:xfrm>
          <a:prstGeom prst="rect">
            <a:avLst/>
          </a:prstGeom>
        </p:spPr>
      </p:pic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4944666" y="432000"/>
            <a:ext cx="5639334" cy="453905"/>
          </a:xfrm>
        </p:spPr>
        <p:txBody>
          <a:bodyPr/>
          <a:lstStyle/>
          <a:p>
            <a:r>
              <a:rPr lang="de-DE" dirty="0" smtClean="0"/>
              <a:t>Eigenständige Jugendpolitik in kommunaler Verantwortung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5"/>
          </p:nvPr>
        </p:nvSpPr>
        <p:spPr>
          <a:xfrm>
            <a:off x="4944666" y="1736175"/>
            <a:ext cx="5639334" cy="3816000"/>
          </a:xfrm>
        </p:spPr>
        <p:txBody>
          <a:bodyPr/>
          <a:lstStyle/>
          <a:p>
            <a:r>
              <a:rPr lang="de-DE" b="1" dirty="0" smtClean="0"/>
              <a:t>Umsetzungsstrategien </a:t>
            </a:r>
            <a:r>
              <a:rPr lang="de-DE" b="1" dirty="0"/>
              <a:t>und Partizipationsformate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Erarbeitung </a:t>
            </a:r>
            <a:r>
              <a:rPr lang="de-DE" dirty="0"/>
              <a:t>von Strukturen und Instrumenten für die Umsetzung der eigenständigen Jugendpolitik, wie der Jugendhilfeausschuss als zentrales Bindeglied</a:t>
            </a:r>
            <a:r>
              <a:rPr lang="de-DE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Das Netzwerk in den Mittelpunkt stellen.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Steuerung erfolgt über die Jugendämter (wenn es welche gibt) </a:t>
            </a:r>
            <a:endParaRPr lang="de-DE" dirty="0"/>
          </a:p>
          <a:p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35954" y="971259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1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6834" y="44624"/>
            <a:ext cx="5832648" cy="54006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210" y="6402446"/>
            <a:ext cx="1022908" cy="431632"/>
          </a:xfrm>
          <a:prstGeom prst="rect">
            <a:avLst/>
          </a:prstGeom>
        </p:spPr>
      </p:pic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1920330" y="658952"/>
            <a:ext cx="5639334" cy="453905"/>
          </a:xfrm>
        </p:spPr>
        <p:txBody>
          <a:bodyPr/>
          <a:lstStyle/>
          <a:p>
            <a:r>
              <a:rPr lang="de-DE" dirty="0" smtClean="0"/>
              <a:t>Eigenständige Jugendpolitik in kommunaler Verantwortung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5"/>
          </p:nvPr>
        </p:nvSpPr>
        <p:spPr>
          <a:xfrm>
            <a:off x="1899939" y="1988840"/>
            <a:ext cx="5639334" cy="3816000"/>
          </a:xfrm>
        </p:spPr>
        <p:txBody>
          <a:bodyPr/>
          <a:lstStyle/>
          <a:p>
            <a:r>
              <a:rPr lang="de-DE" b="1" dirty="0" smtClean="0"/>
              <a:t>Umsetzungsstrategien </a:t>
            </a:r>
            <a:r>
              <a:rPr lang="de-DE" b="1" dirty="0"/>
              <a:t>und Partizipationsformate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Erarbeitung </a:t>
            </a:r>
            <a:r>
              <a:rPr lang="de-DE" dirty="0"/>
              <a:t>von Strukturen und Instrumenten für die Umsetzung der eigenständigen Jugendpolitik, wie der Jugendhilfeausschuss als zentrales Bindeglied</a:t>
            </a:r>
            <a:r>
              <a:rPr lang="de-DE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Das Netzwerk in den Mittelpunkt stellen.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Steuerung erfolgt über die Jugendämter (wenn es welche gibt) 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280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908" y="-315417"/>
            <a:ext cx="5140218" cy="6682513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210" y="6402446"/>
            <a:ext cx="1022908" cy="431632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830466" y="3073415"/>
            <a:ext cx="8229600" cy="42005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ts val="2300"/>
              </a:lnSpc>
              <a:spcBef>
                <a:spcPts val="0"/>
              </a:spcBef>
              <a:buFont typeface="Arial"/>
              <a:buNone/>
              <a:defRPr lang="de-DE" sz="1800" b="0" i="0" kern="1200" baseline="0" smtClean="0">
                <a:solidFill>
                  <a:srgbClr val="00325F"/>
                </a:solidFill>
                <a:latin typeface="+mn-lt"/>
                <a:ea typeface="+mn-ea"/>
                <a:cs typeface="Arial"/>
              </a:defRPr>
            </a:lvl1pPr>
            <a:lvl2pPr marL="216000" indent="-216000" algn="l" defTabSz="457200" rtl="0" eaLnBrk="1" latinLnBrk="0" hangingPunct="1">
              <a:lnSpc>
                <a:spcPts val="2300"/>
              </a:lnSpc>
              <a:spcBef>
                <a:spcPct val="20000"/>
              </a:spcBef>
              <a:buFont typeface="Arial"/>
              <a:buChar char="–"/>
              <a:defRPr lang="de-DE" sz="1800" kern="1200" smtClean="0">
                <a:solidFill>
                  <a:srgbClr val="0032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923100" y="1893814"/>
            <a:ext cx="8229600" cy="54551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de-DE" sz="2800" b="0" i="0" kern="1200" baseline="0" smtClean="0">
                <a:solidFill>
                  <a:srgbClr val="005493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de-DE" sz="1800" b="1" dirty="0" smtClean="0">
                <a:solidFill>
                  <a:schemeClr val="tx2">
                    <a:lumMod val="75000"/>
                  </a:schemeClr>
                </a:solidFill>
              </a:rPr>
              <a:t>Erfolgsfaktoren der „kommunalen Gesamtstrategie“</a:t>
            </a:r>
          </a:p>
          <a:p>
            <a:endParaRPr lang="de-DE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842653" y="3009891"/>
            <a:ext cx="8229600" cy="42005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ts val="2300"/>
              </a:lnSpc>
              <a:spcBef>
                <a:spcPts val="0"/>
              </a:spcBef>
              <a:buFont typeface="Arial"/>
              <a:buNone/>
              <a:defRPr lang="de-DE" sz="1800" b="0" i="0" kern="1200" baseline="0" smtClean="0">
                <a:solidFill>
                  <a:srgbClr val="00325F"/>
                </a:solidFill>
                <a:latin typeface="+mn-lt"/>
                <a:ea typeface="+mn-ea"/>
                <a:cs typeface="Arial"/>
              </a:defRPr>
            </a:lvl1pPr>
            <a:lvl2pPr marL="216000" indent="-216000" algn="l" defTabSz="457200" rtl="0" eaLnBrk="1" latinLnBrk="0" hangingPunct="1">
              <a:lnSpc>
                <a:spcPts val="2300"/>
              </a:lnSpc>
              <a:spcBef>
                <a:spcPct val="20000"/>
              </a:spcBef>
              <a:buFont typeface="Arial"/>
              <a:buChar char="–"/>
              <a:defRPr lang="de-DE" sz="1800" kern="1200" smtClean="0">
                <a:solidFill>
                  <a:srgbClr val="0032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920330" y="2302949"/>
            <a:ext cx="8229600" cy="42005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ts val="2300"/>
              </a:lnSpc>
              <a:spcBef>
                <a:spcPts val="0"/>
              </a:spcBef>
              <a:buFont typeface="Arial"/>
              <a:buNone/>
              <a:defRPr lang="de-DE" sz="1800" b="0" i="0" kern="1200" baseline="0" smtClean="0">
                <a:solidFill>
                  <a:srgbClr val="00325F"/>
                </a:solidFill>
                <a:latin typeface="+mn-lt"/>
                <a:ea typeface="+mn-ea"/>
                <a:cs typeface="Arial"/>
              </a:defRPr>
            </a:lvl1pPr>
            <a:lvl2pPr marL="216000" indent="-216000" algn="l" defTabSz="457200" rtl="0" eaLnBrk="1" latinLnBrk="0" hangingPunct="1">
              <a:lnSpc>
                <a:spcPts val="2300"/>
              </a:lnSpc>
              <a:spcBef>
                <a:spcPct val="20000"/>
              </a:spcBef>
              <a:buFont typeface="Arial"/>
              <a:buChar char="–"/>
              <a:defRPr lang="de-DE" sz="1800" kern="1200" smtClean="0">
                <a:solidFill>
                  <a:srgbClr val="0032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tx2">
                    <a:lumMod val="75000"/>
                  </a:schemeClr>
                </a:solidFill>
              </a:rPr>
              <a:t>Netzwerk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tx2">
                    <a:lumMod val="75000"/>
                  </a:schemeClr>
                </a:solidFill>
              </a:rPr>
              <a:t>externe Begleitung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tx2">
                    <a:lumMod val="75000"/>
                  </a:schemeClr>
                </a:solidFill>
              </a:rPr>
              <a:t>Kooperationsvertrag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tx2">
                    <a:lumMod val="75000"/>
                  </a:schemeClr>
                </a:solidFill>
              </a:rPr>
              <a:t>JHA-Beschluss</a:t>
            </a:r>
          </a:p>
        </p:txBody>
      </p:sp>
      <p:sp>
        <p:nvSpPr>
          <p:cNvPr id="13" name="Titel 2"/>
          <p:cNvSpPr>
            <a:spLocks noGrp="1"/>
          </p:cNvSpPr>
          <p:nvPr>
            <p:ph type="title"/>
          </p:nvPr>
        </p:nvSpPr>
        <p:spPr>
          <a:xfrm>
            <a:off x="1920330" y="658952"/>
            <a:ext cx="5639334" cy="453905"/>
          </a:xfrm>
        </p:spPr>
        <p:txBody>
          <a:bodyPr/>
          <a:lstStyle/>
          <a:p>
            <a:r>
              <a:rPr lang="de-DE" dirty="0" smtClean="0"/>
              <a:t>Eigenständige Jugendpolitik in kommunaler Verantwortung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380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9"/>
          <a:stretch/>
        </p:blipFill>
        <p:spPr>
          <a:xfrm rot="20669779">
            <a:off x="3949796" y="2610236"/>
            <a:ext cx="9136322" cy="525566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8678">
            <a:off x="5927143" y="443732"/>
            <a:ext cx="5487026" cy="743104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sz="quarter" idx="15"/>
          </p:nvPr>
        </p:nvSpPr>
        <p:spPr>
          <a:xfrm>
            <a:off x="984226" y="692696"/>
            <a:ext cx="9000000" cy="5568711"/>
          </a:xfrm>
        </p:spPr>
        <p:txBody>
          <a:bodyPr/>
          <a:lstStyle/>
          <a:p>
            <a:r>
              <a:rPr lang="de-DE" sz="2400" dirty="0" smtClean="0"/>
              <a:t>Ein kurzer Überblick</a:t>
            </a:r>
          </a:p>
          <a:p>
            <a:endParaRPr lang="de-DE" sz="2400" dirty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sz="1200" dirty="0" smtClean="0"/>
          </a:p>
          <a:p>
            <a:r>
              <a:rPr lang="de-DE" sz="1200" dirty="0" smtClean="0"/>
              <a:t>										</a:t>
            </a:r>
            <a:endParaRPr lang="de-DE" sz="1200" dirty="0"/>
          </a:p>
          <a:p>
            <a:endParaRPr lang="de-DE" sz="1200" dirty="0" smtClean="0"/>
          </a:p>
          <a:p>
            <a:endParaRPr lang="de-DE" sz="1200" dirty="0"/>
          </a:p>
          <a:p>
            <a:endParaRPr lang="de-DE" sz="1200" dirty="0" smtClean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 smtClean="0"/>
          </a:p>
          <a:p>
            <a:endParaRPr lang="de-DE" sz="1200" dirty="0"/>
          </a:p>
          <a:p>
            <a:r>
              <a:rPr lang="de-DE" sz="1200" dirty="0" smtClean="0"/>
              <a:t>										</a:t>
            </a:r>
          </a:p>
          <a:p>
            <a:endParaRPr lang="de-DE" sz="1200" dirty="0"/>
          </a:p>
          <a:p>
            <a:r>
              <a:rPr lang="de-DE" sz="1200" dirty="0" smtClean="0"/>
              <a:t>															Christian Schindler</a:t>
            </a:r>
            <a:endParaRPr lang="de-DE" sz="1200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210" y="6402446"/>
            <a:ext cx="1022908" cy="431632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984226" y="1340768"/>
            <a:ext cx="6480720" cy="2031325"/>
          </a:xfrm>
          <a:prstGeom prst="rect">
            <a:avLst/>
          </a:prstGeom>
          <a:solidFill>
            <a:schemeClr val="tx2">
              <a:lumMod val="20000"/>
              <a:lumOff val="80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Was ist die Servicestelle?</a:t>
            </a:r>
          </a:p>
          <a:p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										</a:t>
            </a:r>
          </a:p>
          <a:p>
            <a:r>
              <a:rPr lang="de-DE" dirty="0" smtClean="0">
                <a:solidFill>
                  <a:schemeClr val="tx2">
                    <a:lumMod val="75000"/>
                  </a:schemeClr>
                </a:solidFill>
              </a:rPr>
              <a:t>Unser Verständnis der Kinder- und Jugendbeteiligung</a:t>
            </a:r>
            <a:endParaRPr lang="de-DE" dirty="0">
              <a:solidFill>
                <a:schemeClr val="tx2">
                  <a:lumMod val="75000"/>
                </a:schemeClr>
              </a:solidFill>
            </a:endParaRPr>
          </a:p>
          <a:p>
            <a:endParaRPr lang="de-DE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de-DE" dirty="0" smtClean="0">
                <a:solidFill>
                  <a:schemeClr val="tx2">
                    <a:lumMod val="75000"/>
                  </a:schemeClr>
                </a:solidFill>
              </a:rPr>
              <a:t>Eigenständige Jugendpolitik in kommunaler Verantwortung</a:t>
            </a:r>
            <a:endParaRPr lang="de-DE" dirty="0">
              <a:solidFill>
                <a:schemeClr val="tx2">
                  <a:lumMod val="75000"/>
                </a:schemeClr>
              </a:solidFill>
            </a:endParaRPr>
          </a:p>
          <a:p>
            <a:endParaRPr lang="de-DE" dirty="0">
              <a:solidFill>
                <a:schemeClr val="tx2">
                  <a:lumMod val="75000"/>
                </a:schemeClr>
              </a:solidFill>
            </a:endParaRPr>
          </a:p>
          <a:p>
            <a:endParaRPr lang="de-D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4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27" y="728476"/>
            <a:ext cx="8167074" cy="5444716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sz="quarter" idx="15"/>
          </p:nvPr>
        </p:nvSpPr>
        <p:spPr>
          <a:xfrm>
            <a:off x="1583999" y="1484784"/>
            <a:ext cx="1848499" cy="115212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Was brauchen wir auf dem Weg?: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210" y="6402446"/>
            <a:ext cx="1022908" cy="43163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999" y="362786"/>
            <a:ext cx="6722535" cy="91042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005855" y="3169205"/>
            <a:ext cx="196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75000"/>
                  </a:schemeClr>
                </a:solidFill>
              </a:rPr>
              <a:t>Ergebnisoffenheit</a:t>
            </a:r>
            <a:endParaRPr lang="de-DE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005855" y="3594652"/>
            <a:ext cx="236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75000"/>
                  </a:schemeClr>
                </a:solidFill>
              </a:rPr>
              <a:t>Unsicherheitstoleranz</a:t>
            </a:r>
            <a:endParaRPr lang="de-DE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008562" y="4009974"/>
            <a:ext cx="2057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75000"/>
                  </a:schemeClr>
                </a:solidFill>
              </a:rPr>
              <a:t>Anschlussfähigkeit</a:t>
            </a:r>
            <a:endParaRPr lang="de-D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7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3058" y="15802"/>
            <a:ext cx="3734134" cy="6858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584000" y="384704"/>
            <a:ext cx="9000000" cy="936000"/>
          </a:xfrm>
        </p:spPr>
        <p:txBody>
          <a:bodyPr/>
          <a:lstStyle/>
          <a:p>
            <a:r>
              <a:rPr lang="de-DE" dirty="0" smtClean="0"/>
              <a:t>Resümee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5"/>
          </p:nvPr>
        </p:nvSpPr>
        <p:spPr>
          <a:xfrm>
            <a:off x="324000" y="1536802"/>
            <a:ext cx="9000000" cy="3816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Was dürfen Jugendliche ernsthaft mit entscheiden? </a:t>
            </a:r>
            <a:r>
              <a:rPr lang="de-DE" b="1" dirty="0" smtClean="0"/>
              <a:t>Keine Alibibeteiligung!</a:t>
            </a:r>
          </a:p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Grundhaltung: „Jugendliche als Expert:innen in eigener Sache“ </a:t>
            </a:r>
          </a:p>
          <a:p>
            <a:pPr marL="265113"/>
            <a:r>
              <a:rPr lang="de-DE" dirty="0" smtClean="0"/>
              <a:t>Fragen, zuhören und aufmerksam sein!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Gehen Sie den Weg gemeinsam! - Auch </a:t>
            </a:r>
            <a:r>
              <a:rPr lang="de-DE" dirty="0"/>
              <a:t>scheitern gehört </a:t>
            </a:r>
            <a:r>
              <a:rPr lang="de-DE" dirty="0" smtClean="0"/>
              <a:t>dazu!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Befähigen, ermutigen und unterstützen Sie Jugendliche!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Kinder- und Jugendbeteiligung ist Teil der </a:t>
            </a:r>
            <a:r>
              <a:rPr lang="de-DE" dirty="0" smtClean="0"/>
              <a:t>Gesellschaft!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210" y="6402446"/>
            <a:ext cx="1022908" cy="43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7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b="1" dirty="0"/>
              <a:t>Landschaftsverband Westfalen-Lippe (LWL)</a:t>
            </a:r>
          </a:p>
          <a:p>
            <a:r>
              <a:rPr lang="de-DE" b="1" dirty="0"/>
              <a:t>LWL-Landesjugendamt </a:t>
            </a:r>
          </a:p>
          <a:p>
            <a:r>
              <a:rPr lang="de-DE" b="1" dirty="0"/>
              <a:t>Servicestelle für Kinder- und Jugendbeteiligung in NRW</a:t>
            </a:r>
          </a:p>
          <a:p>
            <a:endParaRPr lang="de-DE" dirty="0"/>
          </a:p>
          <a:p>
            <a:r>
              <a:rPr lang="de-DE" dirty="0"/>
              <a:t>	</a:t>
            </a:r>
          </a:p>
          <a:p>
            <a:endParaRPr lang="de-DE" dirty="0"/>
          </a:p>
          <a:p>
            <a:r>
              <a:rPr lang="de-DE" dirty="0"/>
              <a:t>Besuchen Sie uns im Internet: </a:t>
            </a:r>
            <a:r>
              <a:rPr lang="de-DE" b="1" dirty="0"/>
              <a:t>www.jugendbeteiligung-in-nrw.de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210" y="6402446"/>
            <a:ext cx="1022908" cy="43163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999" y="362786"/>
            <a:ext cx="6722535" cy="910428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515598" y="4702081"/>
            <a:ext cx="3429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Vielen Dank für Ihr Interesse.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0580" y="15129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4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5"/>
          </p:nvPr>
        </p:nvSpPr>
        <p:spPr>
          <a:xfrm>
            <a:off x="192138" y="5945902"/>
            <a:ext cx="9000000" cy="360040"/>
          </a:xfrm>
        </p:spPr>
        <p:txBody>
          <a:bodyPr/>
          <a:lstStyle/>
          <a:p>
            <a:pPr lvl="1" indent="0">
              <a:buNone/>
            </a:pPr>
            <a:r>
              <a:rPr lang="de-DE" sz="1000" dirty="0" smtClean="0"/>
              <a:t>Picture </a:t>
            </a:r>
            <a:r>
              <a:rPr lang="de-DE" sz="1000" dirty="0" err="1" smtClean="0"/>
              <a:t>by</a:t>
            </a:r>
            <a:r>
              <a:rPr lang="de-DE" sz="1000" dirty="0" smtClean="0"/>
              <a:t> unsplash.com; </a:t>
            </a:r>
            <a:r>
              <a:rPr lang="de-DE" sz="1000" dirty="0" err="1" smtClean="0"/>
              <a:t>Thanks</a:t>
            </a:r>
            <a:r>
              <a:rPr lang="de-DE" sz="1000" dirty="0" smtClean="0"/>
              <a:t> </a:t>
            </a:r>
            <a:r>
              <a:rPr lang="de-DE" sz="1000" dirty="0" err="1" smtClean="0"/>
              <a:t>to</a:t>
            </a:r>
            <a:r>
              <a:rPr lang="de-DE" sz="1000" dirty="0" smtClean="0"/>
              <a:t>: Engin </a:t>
            </a:r>
            <a:r>
              <a:rPr lang="de-DE" sz="1000" dirty="0" err="1" smtClean="0"/>
              <a:t>Akyurt</a:t>
            </a:r>
            <a:r>
              <a:rPr lang="de-DE" sz="1000" dirty="0" smtClean="0"/>
              <a:t>, Garrett Sears, Josh Calabrese, Omar Flores, </a:t>
            </a:r>
            <a:r>
              <a:rPr lang="de-DE" sz="1000" dirty="0" err="1" smtClean="0"/>
              <a:t>Onder</a:t>
            </a:r>
            <a:r>
              <a:rPr lang="de-DE" sz="1000" dirty="0" smtClean="0"/>
              <a:t> </a:t>
            </a:r>
            <a:r>
              <a:rPr lang="de-DE" sz="1000" dirty="0" err="1" smtClean="0"/>
              <a:t>Ortel</a:t>
            </a:r>
            <a:r>
              <a:rPr lang="de-DE" sz="1000" dirty="0" smtClean="0"/>
              <a:t>, Paul </a:t>
            </a:r>
            <a:r>
              <a:rPr lang="de-DE" sz="1000" dirty="0" err="1" smtClean="0"/>
              <a:t>Skorupskas</a:t>
            </a:r>
            <a:endParaRPr lang="de-DE" sz="1000" dirty="0" smtClean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210" y="6402446"/>
            <a:ext cx="1022908" cy="43163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999" y="362786"/>
            <a:ext cx="6722535" cy="91042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583999" y="2708920"/>
            <a:ext cx="580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Herzlichen Dank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55300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5"/>
          </p:nvPr>
        </p:nvSpPr>
        <p:spPr>
          <a:xfrm>
            <a:off x="1583999" y="1484784"/>
            <a:ext cx="9000000" cy="3816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r>
              <a:rPr lang="de-DE" dirty="0"/>
              <a:t>Was ist die Servicestelle?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Gegründet 2014 als Projekt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Mittlerweile 2,5 VK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Gefördert durch das </a:t>
            </a:r>
            <a:r>
              <a:rPr lang="de-DE" dirty="0"/>
              <a:t>MKJFGFI </a:t>
            </a:r>
            <a:r>
              <a:rPr lang="de-DE" dirty="0" smtClean="0"/>
              <a:t>NRW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Angesiedelt beim Landschaftsverband Westfalen-Lippe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Zugehörig zur Jugendförderung beim LWL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210" y="6402446"/>
            <a:ext cx="1022908" cy="43163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999" y="362786"/>
            <a:ext cx="6722535" cy="91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3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5"/>
          </p:nvPr>
        </p:nvSpPr>
        <p:spPr>
          <a:xfrm>
            <a:off x="1583999" y="1484784"/>
            <a:ext cx="9000000" cy="3816000"/>
          </a:xfrm>
        </p:spPr>
        <p:txBody>
          <a:bodyPr/>
          <a:lstStyle/>
          <a:p>
            <a:endParaRPr lang="de-DE" dirty="0" smtClean="0"/>
          </a:p>
          <a:p>
            <a:r>
              <a:rPr lang="de-DE" dirty="0" smtClean="0"/>
              <a:t>Was </a:t>
            </a:r>
            <a:r>
              <a:rPr lang="de-DE" dirty="0"/>
              <a:t>ist die Servicestelle?</a:t>
            </a:r>
          </a:p>
          <a:p>
            <a:endParaRPr lang="de-DE" dirty="0"/>
          </a:p>
          <a:p>
            <a:r>
              <a:rPr lang="de-DE" u="sng" dirty="0" smtClean="0"/>
              <a:t>Fachberatung von Kommunen und Kreisen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210" y="6402446"/>
            <a:ext cx="1022908" cy="43163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999" y="362786"/>
            <a:ext cx="6722535" cy="91042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583" y="3140968"/>
            <a:ext cx="9332751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8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458" y="846121"/>
            <a:ext cx="8352928" cy="4959147"/>
          </a:xfrm>
          <a:prstGeom prst="rect">
            <a:avLst/>
          </a:prstGeom>
          <a:solidFill>
            <a:srgbClr val="000000">
              <a:alpha val="27843"/>
            </a:srgbClr>
          </a:solidFill>
        </p:spPr>
      </p:pic>
      <p:sp>
        <p:nvSpPr>
          <p:cNvPr id="4" name="Inhaltsplatzhalter 3"/>
          <p:cNvSpPr>
            <a:spLocks noGrp="1"/>
          </p:cNvSpPr>
          <p:nvPr>
            <p:ph sz="quarter" idx="15"/>
          </p:nvPr>
        </p:nvSpPr>
        <p:spPr>
          <a:xfrm>
            <a:off x="1583999" y="1484783"/>
            <a:ext cx="6722535" cy="3816425"/>
          </a:xfrm>
          <a:solidFill>
            <a:srgbClr val="FFFFFF">
              <a:alpha val="78039"/>
            </a:srgbClr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r>
              <a:rPr lang="de-DE" dirty="0"/>
              <a:t>Was ist die Servicestelle?</a:t>
            </a:r>
          </a:p>
          <a:p>
            <a:endParaRPr lang="de-DE" dirty="0"/>
          </a:p>
          <a:p>
            <a:r>
              <a:rPr lang="de-DE" u="sng" dirty="0" smtClean="0"/>
              <a:t>Eine Auswahl von Netzwerken und Kooperationspartnern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LAK kommunale Kinder- und Jugendbeteiligung NRW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Netzwerk Jugendpolitik NRW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Bundesnetzwerktreffen </a:t>
            </a:r>
            <a:r>
              <a:rPr lang="de-DE" dirty="0" err="1" smtClean="0"/>
              <a:t>KiJuBe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Vernetzungstreffen der Fach- und Servicestellen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Akademie der Kinder- und Jugendparlamente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DKJS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DKHW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210" y="6402446"/>
            <a:ext cx="1022908" cy="43163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999" y="362786"/>
            <a:ext cx="6722535" cy="91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6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050" y="1563989"/>
            <a:ext cx="3605338" cy="4006453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sz="quarter" idx="15"/>
          </p:nvPr>
        </p:nvSpPr>
        <p:spPr>
          <a:xfrm>
            <a:off x="1583999" y="1484784"/>
            <a:ext cx="7105083" cy="3816000"/>
          </a:xfrm>
          <a:noFill/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r>
              <a:rPr lang="de-DE" dirty="0"/>
              <a:t>Was ist die Servicestelle?</a:t>
            </a:r>
          </a:p>
          <a:p>
            <a:endParaRPr lang="de-DE" dirty="0"/>
          </a:p>
          <a:p>
            <a:pPr lvl="1" indent="0">
              <a:buNone/>
            </a:pPr>
            <a:r>
              <a:rPr lang="de-DE" u="sng" dirty="0" err="1"/>
              <a:t>KiJuRat</a:t>
            </a:r>
            <a:r>
              <a:rPr lang="de-DE" u="sng" dirty="0"/>
              <a:t> </a:t>
            </a:r>
            <a:r>
              <a:rPr lang="de-DE" u="sng" dirty="0" smtClean="0"/>
              <a:t>NRW</a:t>
            </a:r>
          </a:p>
          <a:p>
            <a:pPr lvl="1" indent="0">
              <a:buNone/>
            </a:pPr>
            <a:endParaRPr lang="de-DE" dirty="0"/>
          </a:p>
          <a:p>
            <a:pPr marL="5017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43 Mitgliedsgremien</a:t>
            </a:r>
          </a:p>
          <a:p>
            <a:pPr marL="5017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Selbstvertretung für Kinder- und Jugendräte in ganz NRW</a:t>
            </a:r>
          </a:p>
          <a:p>
            <a:pPr marL="5017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Sprecher*</a:t>
            </a:r>
            <a:r>
              <a:rPr lang="de-DE" dirty="0" err="1" smtClean="0"/>
              <a:t>innenteam</a:t>
            </a:r>
            <a:endParaRPr lang="de-DE" dirty="0" smtClean="0"/>
          </a:p>
          <a:p>
            <a:pPr marL="5017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Servicestelle unterstützt mit fachlicher Begleitung und als Geschäftsführung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210" y="6402446"/>
            <a:ext cx="1022908" cy="43163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999" y="362786"/>
            <a:ext cx="6722535" cy="91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0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908" y="-315417"/>
            <a:ext cx="5140218" cy="6682513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sz="quarter" idx="15"/>
          </p:nvPr>
        </p:nvSpPr>
        <p:spPr>
          <a:xfrm>
            <a:off x="1583999" y="1484784"/>
            <a:ext cx="9000000" cy="3816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r>
              <a:rPr lang="de-DE" dirty="0"/>
              <a:t>Was ist die Servicestelle?</a:t>
            </a:r>
          </a:p>
          <a:p>
            <a:endParaRPr lang="de-DE" dirty="0"/>
          </a:p>
          <a:p>
            <a:endParaRPr lang="de-DE" dirty="0"/>
          </a:p>
          <a:p>
            <a:pPr lvl="1" indent="0">
              <a:buNone/>
            </a:pPr>
            <a:r>
              <a:rPr lang="de-DE" u="sng" dirty="0" smtClean="0"/>
              <a:t>Förderung und Projekte</a:t>
            </a:r>
          </a:p>
          <a:p>
            <a:pPr lvl="1" indent="0">
              <a:buNone/>
            </a:pPr>
            <a:endParaRPr lang="de-DE" dirty="0"/>
          </a:p>
          <a:p>
            <a:pPr marL="5017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Eigenständige JP</a:t>
            </a:r>
          </a:p>
          <a:p>
            <a:pPr marL="5017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Partizipation und Demokratie fördern</a:t>
            </a:r>
          </a:p>
          <a:p>
            <a:pPr marL="5017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Kinder und Jugendförderplan NRW</a:t>
            </a:r>
          </a:p>
          <a:p>
            <a:pPr lvl="1" indent="0">
              <a:buNone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210" y="6402446"/>
            <a:ext cx="1022908" cy="43163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999" y="362786"/>
            <a:ext cx="6722535" cy="91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8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908" y="-315417"/>
            <a:ext cx="5140218" cy="6682513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1587866" y="1442900"/>
            <a:ext cx="3508657" cy="814390"/>
          </a:xfrm>
        </p:spPr>
        <p:txBody>
          <a:bodyPr/>
          <a:lstStyle/>
          <a:p>
            <a:r>
              <a:rPr lang="de-DE" dirty="0" smtClean="0"/>
              <a:t>Zwei Modelle für Beteiligung von Kindern und Jugendlichen</a:t>
            </a:r>
          </a:p>
          <a:p>
            <a:r>
              <a:rPr lang="de-DE" sz="1100" dirty="0" smtClean="0"/>
              <a:t>Nach Straßburger und Rieger</a:t>
            </a:r>
            <a:endParaRPr lang="de-DE" sz="1100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584000" y="432000"/>
            <a:ext cx="9000000" cy="453905"/>
          </a:xfrm>
        </p:spPr>
        <p:txBody>
          <a:bodyPr/>
          <a:lstStyle/>
          <a:p>
            <a:r>
              <a:rPr lang="de-DE" dirty="0"/>
              <a:t>Die Beteiligungsrechte von </a:t>
            </a:r>
            <a:r>
              <a:rPr lang="de-DE" dirty="0" smtClean="0"/>
              <a:t>Kindern </a:t>
            </a:r>
            <a:r>
              <a:rPr lang="de-DE" dirty="0"/>
              <a:t>und Jugendlichen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210" y="6402446"/>
            <a:ext cx="1022908" cy="43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4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1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01" b="6901"/>
          <a:stretch>
            <a:fillRect/>
          </a:stretch>
        </p:blipFill>
        <p:spPr>
          <a:xfrm>
            <a:off x="3046321" y="596383"/>
            <a:ext cx="9144000" cy="5656263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1587866" y="1442900"/>
            <a:ext cx="3508657" cy="814390"/>
          </a:xfrm>
        </p:spPr>
        <p:txBody>
          <a:bodyPr/>
          <a:lstStyle/>
          <a:p>
            <a:r>
              <a:rPr lang="de-DE" dirty="0" smtClean="0"/>
              <a:t>Ein Modell für Partizipation</a:t>
            </a:r>
          </a:p>
          <a:p>
            <a:r>
              <a:rPr lang="de-DE" sz="1100" dirty="0" smtClean="0"/>
              <a:t>Nach Straßburger und Rieger</a:t>
            </a:r>
            <a:endParaRPr lang="de-DE" sz="1100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584000" y="432000"/>
            <a:ext cx="9000000" cy="453905"/>
          </a:xfrm>
        </p:spPr>
        <p:txBody>
          <a:bodyPr/>
          <a:lstStyle/>
          <a:p>
            <a:r>
              <a:rPr lang="de-DE" dirty="0"/>
              <a:t>Die Beteiligungsrechte von </a:t>
            </a:r>
            <a:r>
              <a:rPr lang="de-DE" dirty="0" smtClean="0"/>
              <a:t>Kindern </a:t>
            </a:r>
            <a:r>
              <a:rPr lang="de-DE" dirty="0"/>
              <a:t>und Jugendlichen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210" y="6402446"/>
            <a:ext cx="1022908" cy="43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2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lie blanco">
  <a:themeElements>
    <a:clrScheme name="LWL 20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A3E4"/>
      </a:accent1>
      <a:accent2>
        <a:srgbClr val="005493"/>
      </a:accent2>
      <a:accent3>
        <a:srgbClr val="9B182A"/>
      </a:accent3>
      <a:accent4>
        <a:srgbClr val="EE7100"/>
      </a:accent4>
      <a:accent5>
        <a:srgbClr val="B4B2B2"/>
      </a:accent5>
      <a:accent6>
        <a:srgbClr val="00325F"/>
      </a:accent6>
      <a:hlink>
        <a:srgbClr val="E3000F"/>
      </a:hlink>
      <a:folHlink>
        <a:srgbClr val="878185"/>
      </a:folHlink>
    </a:clrScheme>
    <a:fontScheme name="LWL 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WL-Folien_allgemein_SUI_20190131_16-9.potx" id="{7228B345-243C-489C-9BBD-5ECC2146C5A0}" vid="{224D954C-E292-43B9-9431-510B268D1D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lwl-folien_allgemein_sui_20190131_16-9</Template>
  <TotalTime>0</TotalTime>
  <Words>672</Words>
  <Application>Microsoft Office PowerPoint</Application>
  <PresentationFormat>Benutzerdefiniert</PresentationFormat>
  <Paragraphs>186</Paragraphs>
  <Slides>23</Slides>
  <Notes>23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Calibri</vt:lpstr>
      <vt:lpstr>Segoe UI</vt:lpstr>
      <vt:lpstr>Symbol</vt:lpstr>
      <vt:lpstr>Folie blanco</vt:lpstr>
      <vt:lpstr>PDF Document</vt:lpstr>
      <vt:lpstr>Kinder- und Jugendbeteiligung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Beteiligungsrechte von Kindern und Jugendlichen</vt:lpstr>
      <vt:lpstr>Die Beteiligungsrechte von Kindern und Jugendlichen</vt:lpstr>
      <vt:lpstr>PowerPoint-Präsentation</vt:lpstr>
      <vt:lpstr>Die Beteiligungsrechte von Kindern und Jugendlichen</vt:lpstr>
      <vt:lpstr>Beispiele</vt:lpstr>
      <vt:lpstr>Beispiele</vt:lpstr>
      <vt:lpstr>Eigenständige Jugendpolitik in kommunaler Verantwortung</vt:lpstr>
      <vt:lpstr>Eigenständige Jugendpolitik in kommunaler Verantwortung</vt:lpstr>
      <vt:lpstr>Eigenständige Jugendpolitik in kommunaler Verantwortung</vt:lpstr>
      <vt:lpstr>Eigenständige Jugendpolitik in kommunaler Verantwortung</vt:lpstr>
      <vt:lpstr>Eigenständige Jugendpolitik in kommunaler Verantwortung</vt:lpstr>
      <vt:lpstr>Eigenständige Jugendpolitik in kommunaler Verantwortung</vt:lpstr>
      <vt:lpstr>PowerPoint-Präsentation</vt:lpstr>
      <vt:lpstr>Resümee</vt:lpstr>
      <vt:lpstr>PowerPoint-Präsentation</vt:lpstr>
      <vt:lpstr>PowerPoint-Präsentation</vt:lpstr>
    </vt:vector>
  </TitlesOfParts>
  <Company>LWL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Anne Wiechers</dc:creator>
  <cp:lastModifiedBy>Schindler, Christian</cp:lastModifiedBy>
  <cp:revision>503</cp:revision>
  <cp:lastPrinted>2023-04-25T12:29:51Z</cp:lastPrinted>
  <dcterms:created xsi:type="dcterms:W3CDTF">2021-05-03T12:03:58Z</dcterms:created>
  <dcterms:modified xsi:type="dcterms:W3CDTF">2024-02-22T08:30:01Z</dcterms:modified>
</cp:coreProperties>
</file>